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85" r:id="rId3"/>
    <p:sldId id="257" r:id="rId4"/>
    <p:sldId id="258" r:id="rId5"/>
    <p:sldId id="259" r:id="rId6"/>
    <p:sldId id="260" r:id="rId7"/>
    <p:sldId id="261" r:id="rId8"/>
    <p:sldId id="262" r:id="rId9"/>
    <p:sldId id="264" r:id="rId10"/>
    <p:sldId id="267" r:id="rId11"/>
    <p:sldId id="279" r:id="rId12"/>
    <p:sldId id="265" r:id="rId13"/>
    <p:sldId id="266" r:id="rId14"/>
    <p:sldId id="268" r:id="rId15"/>
    <p:sldId id="269" r:id="rId16"/>
    <p:sldId id="270" r:id="rId17"/>
    <p:sldId id="271" r:id="rId18"/>
    <p:sldId id="272" r:id="rId19"/>
    <p:sldId id="273" r:id="rId20"/>
    <p:sldId id="274" r:id="rId21"/>
    <p:sldId id="278" r:id="rId22"/>
    <p:sldId id="275" r:id="rId23"/>
    <p:sldId id="276" r:id="rId24"/>
    <p:sldId id="277" r:id="rId25"/>
    <p:sldId id="280" r:id="rId26"/>
    <p:sldId id="281" r:id="rId27"/>
    <p:sldId id="282" r:id="rId28"/>
    <p:sldId id="283" r:id="rId29"/>
    <p:sldId id="295" r:id="rId30"/>
    <p:sldId id="284" r:id="rId31"/>
    <p:sldId id="286" r:id="rId32"/>
    <p:sldId id="287" r:id="rId33"/>
    <p:sldId id="288" r:id="rId34"/>
    <p:sldId id="289" r:id="rId35"/>
    <p:sldId id="290" r:id="rId36"/>
    <p:sldId id="291" r:id="rId37"/>
    <p:sldId id="292" r:id="rId38"/>
    <p:sldId id="293" r:id="rId39"/>
    <p:sldId id="294" r:id="rId40"/>
    <p:sldId id="296" r:id="rId41"/>
    <p:sldId id="29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6800EC4-17E9-4BF0-B23E-41A8CA4A9198}" type="datetimeFigureOut">
              <a:rPr lang="en-US" smtClean="0"/>
              <a:t>4/6/2019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C242385D-DF02-4FD9-9812-B17147BD524A}"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7963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6800EC4-17E9-4BF0-B23E-41A8CA4A9198}" type="datetimeFigureOut">
              <a:rPr lang="en-US" smtClean="0"/>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2385D-DF02-4FD9-9812-B17147BD524A}" type="slidenum">
              <a:rPr lang="en-US" smtClean="0"/>
              <a:t>‹#›</a:t>
            </a:fld>
            <a:endParaRPr lang="en-US"/>
          </a:p>
        </p:txBody>
      </p:sp>
    </p:spTree>
    <p:extLst>
      <p:ext uri="{BB962C8B-B14F-4D97-AF65-F5344CB8AC3E}">
        <p14:creationId xmlns:p14="http://schemas.microsoft.com/office/powerpoint/2010/main" val="907161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800EC4-17E9-4BF0-B23E-41A8CA4A9198}"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2385D-DF02-4FD9-9812-B17147BD524A}"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9754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800EC4-17E9-4BF0-B23E-41A8CA4A9198}"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2385D-DF02-4FD9-9812-B17147BD524A}"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020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800EC4-17E9-4BF0-B23E-41A8CA4A9198}"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2385D-DF02-4FD9-9812-B17147BD524A}" type="slidenum">
              <a:rPr lang="en-US" smtClean="0"/>
              <a:t>‹#›</a:t>
            </a:fld>
            <a:endParaRPr lang="en-US"/>
          </a:p>
        </p:txBody>
      </p:sp>
    </p:spTree>
    <p:extLst>
      <p:ext uri="{BB962C8B-B14F-4D97-AF65-F5344CB8AC3E}">
        <p14:creationId xmlns:p14="http://schemas.microsoft.com/office/powerpoint/2010/main" val="3113136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800EC4-17E9-4BF0-B23E-41A8CA4A9198}"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2385D-DF02-4FD9-9812-B17147BD524A}"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1479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800EC4-17E9-4BF0-B23E-41A8CA4A9198}"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2385D-DF02-4FD9-9812-B17147BD524A}"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9273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800EC4-17E9-4BF0-B23E-41A8CA4A9198}"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2385D-DF02-4FD9-9812-B17147BD524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145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800EC4-17E9-4BF0-B23E-41A8CA4A9198}"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2385D-DF02-4FD9-9812-B17147BD524A}"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3746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800EC4-17E9-4BF0-B23E-41A8CA4A9198}"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2385D-DF02-4FD9-9812-B17147BD524A}" type="slidenum">
              <a:rPr lang="en-US" smtClean="0"/>
              <a:t>‹#›</a:t>
            </a:fld>
            <a:endParaRPr lang="en-US"/>
          </a:p>
        </p:txBody>
      </p:sp>
    </p:spTree>
    <p:extLst>
      <p:ext uri="{BB962C8B-B14F-4D97-AF65-F5344CB8AC3E}">
        <p14:creationId xmlns:p14="http://schemas.microsoft.com/office/powerpoint/2010/main" val="1854544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800EC4-17E9-4BF0-B23E-41A8CA4A9198}"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2385D-DF02-4FD9-9812-B17147BD524A}"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8736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6800EC4-17E9-4BF0-B23E-41A8CA4A9198}" type="datetimeFigureOut">
              <a:rPr lang="en-US" smtClean="0"/>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2385D-DF02-4FD9-9812-B17147BD524A}" type="slidenum">
              <a:rPr lang="en-US" smtClean="0"/>
              <a:t>‹#›</a:t>
            </a:fld>
            <a:endParaRPr lang="en-US"/>
          </a:p>
        </p:txBody>
      </p:sp>
    </p:spTree>
    <p:extLst>
      <p:ext uri="{BB962C8B-B14F-4D97-AF65-F5344CB8AC3E}">
        <p14:creationId xmlns:p14="http://schemas.microsoft.com/office/powerpoint/2010/main" val="1344376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6800EC4-17E9-4BF0-B23E-41A8CA4A9198}" type="datetimeFigureOut">
              <a:rPr lang="en-US" smtClean="0"/>
              <a:t>4/6/2019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42385D-DF02-4FD9-9812-B17147BD524A}"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851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6800EC4-17E9-4BF0-B23E-41A8CA4A9198}" type="datetimeFigureOut">
              <a:rPr lang="en-US" smtClean="0"/>
              <a:t>4/6/2019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42385D-DF02-4FD9-9812-B17147BD524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3692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00EC4-17E9-4BF0-B23E-41A8CA4A9198}" type="datetimeFigureOut">
              <a:rPr lang="en-US" smtClean="0"/>
              <a:t>4/6/2019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42385D-DF02-4FD9-9812-B17147BD524A}" type="slidenum">
              <a:rPr lang="en-US" smtClean="0"/>
              <a:t>‹#›</a:t>
            </a:fld>
            <a:endParaRPr lang="en-US"/>
          </a:p>
        </p:txBody>
      </p:sp>
    </p:spTree>
    <p:extLst>
      <p:ext uri="{BB962C8B-B14F-4D97-AF65-F5344CB8AC3E}">
        <p14:creationId xmlns:p14="http://schemas.microsoft.com/office/powerpoint/2010/main" val="3407961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6800EC4-17E9-4BF0-B23E-41A8CA4A9198}" type="datetimeFigureOut">
              <a:rPr lang="en-US" smtClean="0"/>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2385D-DF02-4FD9-9812-B17147BD524A}"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595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6800EC4-17E9-4BF0-B23E-41A8CA4A9198}" type="datetimeFigureOut">
              <a:rPr lang="en-US" smtClean="0"/>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2385D-DF02-4FD9-9812-B17147BD524A}" type="slidenum">
              <a:rPr lang="en-US" smtClean="0"/>
              <a:t>‹#›</a:t>
            </a:fld>
            <a:endParaRPr lang="en-US"/>
          </a:p>
        </p:txBody>
      </p:sp>
    </p:spTree>
    <p:extLst>
      <p:ext uri="{BB962C8B-B14F-4D97-AF65-F5344CB8AC3E}">
        <p14:creationId xmlns:p14="http://schemas.microsoft.com/office/powerpoint/2010/main" val="3054726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800EC4-17E9-4BF0-B23E-41A8CA4A9198}" type="datetimeFigureOut">
              <a:rPr lang="en-US" smtClean="0"/>
              <a:t>4/6/2019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42385D-DF02-4FD9-9812-B17147BD524A}" type="slidenum">
              <a:rPr lang="en-US" smtClean="0"/>
              <a:t>‹#›</a:t>
            </a:fld>
            <a:endParaRPr lang="en-US"/>
          </a:p>
        </p:txBody>
      </p:sp>
    </p:spTree>
    <p:extLst>
      <p:ext uri="{BB962C8B-B14F-4D97-AF65-F5344CB8AC3E}">
        <p14:creationId xmlns:p14="http://schemas.microsoft.com/office/powerpoint/2010/main" val="217456924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w3schools.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897508"/>
            <a:ext cx="6815669" cy="1515533"/>
          </a:xfrm>
        </p:spPr>
        <p:txBody>
          <a:bodyPr/>
          <a:lstStyle/>
          <a:p>
            <a:r>
              <a:rPr lang="es-ES" sz="4000" dirty="0" smtClean="0"/>
              <a:t>TALLER DE INFORMÁTICA Y PROGRAMACIÓN</a:t>
            </a:r>
            <a:endParaRPr lang="en-US" sz="4000" dirty="0"/>
          </a:p>
        </p:txBody>
      </p:sp>
      <p:sp>
        <p:nvSpPr>
          <p:cNvPr id="3" name="Subtitle 2"/>
          <p:cNvSpPr>
            <a:spLocks noGrp="1"/>
          </p:cNvSpPr>
          <p:nvPr>
            <p:ph type="subTitle" idx="1"/>
          </p:nvPr>
        </p:nvSpPr>
        <p:spPr/>
        <p:txBody>
          <a:bodyPr/>
          <a:lstStyle/>
          <a:p>
            <a:r>
              <a:rPr lang="es-ES" dirty="0" smtClean="0"/>
              <a:t>BIENVENIDOS!!</a:t>
            </a:r>
            <a:endParaRPr lang="en-US" dirty="0"/>
          </a:p>
        </p:txBody>
      </p:sp>
    </p:spTree>
    <p:extLst>
      <p:ext uri="{BB962C8B-B14F-4D97-AF65-F5344CB8AC3E}">
        <p14:creationId xmlns:p14="http://schemas.microsoft.com/office/powerpoint/2010/main" val="299986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HTML</a:t>
            </a:r>
            <a:endParaRPr lang="en-US" dirty="0"/>
          </a:p>
        </p:txBody>
      </p:sp>
      <p:sp>
        <p:nvSpPr>
          <p:cNvPr id="3" name="Content Placeholder 2"/>
          <p:cNvSpPr>
            <a:spLocks noGrp="1"/>
          </p:cNvSpPr>
          <p:nvPr>
            <p:ph idx="1"/>
          </p:nvPr>
        </p:nvSpPr>
        <p:spPr/>
        <p:txBody>
          <a:bodyPr>
            <a:normAutofit fontScale="92500" lnSpcReduction="10000"/>
          </a:bodyPr>
          <a:lstStyle/>
          <a:p>
            <a:r>
              <a:rPr lang="es-ES" dirty="0" smtClean="0"/>
              <a:t>Es el lenguaje standard que describe la estructura de una página web.</a:t>
            </a:r>
          </a:p>
          <a:p>
            <a:endParaRPr lang="es-ES" dirty="0"/>
          </a:p>
          <a:p>
            <a:r>
              <a:rPr lang="es-ES" dirty="0" smtClean="0"/>
              <a:t>Tiene una sintaxis ya definida que </a:t>
            </a:r>
            <a:r>
              <a:rPr lang="es-ES" dirty="0" smtClean="0"/>
              <a:t>se debe </a:t>
            </a:r>
            <a:r>
              <a:rPr lang="es-ES" dirty="0" smtClean="0"/>
              <a:t>seguir. Con el podemos, siguiendo la sintaxis del lenguaje, añadir lo que necesitemos en nuestra web: campos de texto, botones, carteles, etc.</a:t>
            </a:r>
          </a:p>
          <a:p>
            <a:endParaRPr lang="es-ES" dirty="0"/>
          </a:p>
          <a:p>
            <a:r>
              <a:rPr lang="es-ES" dirty="0" smtClean="0"/>
              <a:t>Como ya mencionamos el navegador es una aplicación capaz de interpretar estos archivos y mostrarlos de forma amigable al usuario</a:t>
            </a:r>
            <a:endParaRPr lang="en-US" dirty="0"/>
          </a:p>
        </p:txBody>
      </p:sp>
    </p:spTree>
    <p:extLst>
      <p:ext uri="{BB962C8B-B14F-4D97-AF65-F5344CB8AC3E}">
        <p14:creationId xmlns:p14="http://schemas.microsoft.com/office/powerpoint/2010/main" val="3898169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   JAVASCRIPT</a:t>
            </a:r>
            <a:endParaRPr lang="en-US" dirty="0"/>
          </a:p>
        </p:txBody>
      </p:sp>
      <p:sp>
        <p:nvSpPr>
          <p:cNvPr id="3" name="Content Placeholder 2"/>
          <p:cNvSpPr>
            <a:spLocks noGrp="1"/>
          </p:cNvSpPr>
          <p:nvPr>
            <p:ph idx="1"/>
          </p:nvPr>
        </p:nvSpPr>
        <p:spPr/>
        <p:txBody>
          <a:bodyPr>
            <a:normAutofit lnSpcReduction="10000"/>
          </a:bodyPr>
          <a:lstStyle/>
          <a:p>
            <a:r>
              <a:rPr lang="es-ES" dirty="0" smtClean="0"/>
              <a:t>Es un lenguaje de programación interpretado</a:t>
            </a:r>
          </a:p>
          <a:p>
            <a:endParaRPr lang="es-ES" dirty="0" smtClean="0"/>
          </a:p>
          <a:p>
            <a:r>
              <a:rPr lang="es-ES" dirty="0" smtClean="0"/>
              <a:t>Es el lenguaje que se utiliza normalmente en las páginas web para dar comportamiento a los elementos del HTML como botones, campos de texto, etc.</a:t>
            </a:r>
          </a:p>
          <a:p>
            <a:endParaRPr lang="es-ES" dirty="0" smtClean="0"/>
          </a:p>
          <a:p>
            <a:r>
              <a:rPr lang="es-ES" dirty="0" smtClean="0"/>
              <a:t>El navegador es capaz de interpretar este lenguaje y ejecutar </a:t>
            </a:r>
            <a:r>
              <a:rPr lang="es-ES" dirty="0" err="1" smtClean="0"/>
              <a:t>js</a:t>
            </a:r>
            <a:r>
              <a:rPr lang="es-ES" dirty="0" smtClean="0"/>
              <a:t>.</a:t>
            </a:r>
          </a:p>
          <a:p>
            <a:endParaRPr lang="es-ES" dirty="0" smtClean="0"/>
          </a:p>
          <a:p>
            <a:endParaRPr lang="en-US" dirty="0"/>
          </a:p>
        </p:txBody>
      </p:sp>
      <p:pic>
        <p:nvPicPr>
          <p:cNvPr id="4" name="Picture 3"/>
          <p:cNvPicPr>
            <a:picLocks noChangeAspect="1"/>
          </p:cNvPicPr>
          <p:nvPr/>
        </p:nvPicPr>
        <p:blipFill>
          <a:blip r:embed="rId2"/>
          <a:stretch>
            <a:fillRect/>
          </a:stretch>
        </p:blipFill>
        <p:spPr>
          <a:xfrm>
            <a:off x="9396249" y="618375"/>
            <a:ext cx="2178925" cy="1667624"/>
          </a:xfrm>
          <a:prstGeom prst="rect">
            <a:avLst/>
          </a:prstGeom>
        </p:spPr>
      </p:pic>
      <p:pic>
        <p:nvPicPr>
          <p:cNvPr id="5" name="Picture 4"/>
          <p:cNvPicPr>
            <a:picLocks noChangeAspect="1"/>
          </p:cNvPicPr>
          <p:nvPr/>
        </p:nvPicPr>
        <p:blipFill>
          <a:blip r:embed="rId2"/>
          <a:stretch>
            <a:fillRect/>
          </a:stretch>
        </p:blipFill>
        <p:spPr>
          <a:xfrm>
            <a:off x="616826" y="618375"/>
            <a:ext cx="2178925" cy="1667624"/>
          </a:xfrm>
          <a:prstGeom prst="rect">
            <a:avLst/>
          </a:prstGeom>
        </p:spPr>
      </p:pic>
    </p:spTree>
    <p:extLst>
      <p:ext uri="{BB962C8B-B14F-4D97-AF65-F5344CB8AC3E}">
        <p14:creationId xmlns:p14="http://schemas.microsoft.com/office/powerpoint/2010/main" val="2368353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87067" y="2602851"/>
            <a:ext cx="4374136" cy="3593041"/>
          </a:xfrm>
          <a:prstGeom prst="rect">
            <a:avLst/>
          </a:prstGeom>
        </p:spPr>
      </p:pic>
      <p:sp>
        <p:nvSpPr>
          <p:cNvPr id="2" name="Title 1"/>
          <p:cNvSpPr>
            <a:spLocks noGrp="1"/>
          </p:cNvSpPr>
          <p:nvPr>
            <p:ph type="title"/>
          </p:nvPr>
        </p:nvSpPr>
        <p:spPr/>
        <p:txBody>
          <a:bodyPr/>
          <a:lstStyle/>
          <a:p>
            <a:r>
              <a:rPr lang="es-ES" dirty="0" smtClean="0"/>
              <a:t>Hagamos una pagina web!</a:t>
            </a:r>
            <a:endParaRPr lang="en-US" dirty="0"/>
          </a:p>
        </p:txBody>
      </p:sp>
      <p:pic>
        <p:nvPicPr>
          <p:cNvPr id="5" name="Picture 4"/>
          <p:cNvPicPr>
            <a:picLocks noChangeAspect="1"/>
          </p:cNvPicPr>
          <p:nvPr/>
        </p:nvPicPr>
        <p:blipFill>
          <a:blip r:embed="rId3"/>
          <a:stretch>
            <a:fillRect/>
          </a:stretch>
        </p:blipFill>
        <p:spPr>
          <a:xfrm>
            <a:off x="1710417" y="2406908"/>
            <a:ext cx="3676650" cy="2743200"/>
          </a:xfrm>
          <a:prstGeom prst="rect">
            <a:avLst/>
          </a:prstGeom>
        </p:spPr>
      </p:pic>
    </p:spTree>
    <p:extLst>
      <p:ext uri="{BB962C8B-B14F-4D97-AF65-F5344CB8AC3E}">
        <p14:creationId xmlns:p14="http://schemas.microsoft.com/office/powerpoint/2010/main" val="4215929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Ejemplo</a:t>
            </a:r>
            <a:endParaRPr lang="en-US" dirty="0"/>
          </a:p>
        </p:txBody>
      </p:sp>
      <p:sp>
        <p:nvSpPr>
          <p:cNvPr id="3" name="Content Placeholder 2"/>
          <p:cNvSpPr>
            <a:spLocks noGrp="1"/>
          </p:cNvSpPr>
          <p:nvPr>
            <p:ph idx="1"/>
          </p:nvPr>
        </p:nvSpPr>
        <p:spPr/>
        <p:txBody>
          <a:bodyPr/>
          <a:lstStyle/>
          <a:p>
            <a:r>
              <a:rPr lang="es-ES" dirty="0" smtClean="0"/>
              <a:t>Como dijimos el navegador es capaz de interpretar archivos HTML por lo tanto lo que debemos hacer es crear un archivo con la sintaxis correcta de HTML y guardarlo con la extensión HTML.</a:t>
            </a:r>
          </a:p>
          <a:p>
            <a:endParaRPr lang="es-ES" dirty="0"/>
          </a:p>
          <a:p>
            <a:r>
              <a:rPr lang="es-ES" dirty="0" smtClean="0"/>
              <a:t>Luego abrimos el archivo creado con el navegador para poder ver nuestra página web.</a:t>
            </a:r>
            <a:endParaRPr lang="en-US" dirty="0"/>
          </a:p>
        </p:txBody>
      </p:sp>
    </p:spTree>
    <p:extLst>
      <p:ext uri="{BB962C8B-B14F-4D97-AF65-F5344CB8AC3E}">
        <p14:creationId xmlns:p14="http://schemas.microsoft.com/office/powerpoint/2010/main" val="3427451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4030" y="631371"/>
            <a:ext cx="10390818" cy="5606143"/>
          </a:xfrm>
          <a:prstGeom prst="rect">
            <a:avLst/>
          </a:prstGeom>
        </p:spPr>
      </p:pic>
    </p:spTree>
    <p:extLst>
      <p:ext uri="{BB962C8B-B14F-4D97-AF65-F5344CB8AC3E}">
        <p14:creationId xmlns:p14="http://schemas.microsoft.com/office/powerpoint/2010/main" val="1742463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4543" y="471403"/>
            <a:ext cx="11420082" cy="5907626"/>
          </a:xfrm>
          <a:prstGeom prst="rect">
            <a:avLst/>
          </a:prstGeom>
        </p:spPr>
      </p:pic>
      <p:sp>
        <p:nvSpPr>
          <p:cNvPr id="2" name="Title 1"/>
          <p:cNvSpPr>
            <a:spLocks noGrp="1"/>
          </p:cNvSpPr>
          <p:nvPr>
            <p:ph type="title"/>
          </p:nvPr>
        </p:nvSpPr>
        <p:spPr>
          <a:xfrm>
            <a:off x="1087821" y="3983998"/>
            <a:ext cx="10287750" cy="2333034"/>
          </a:xfrm>
        </p:spPr>
        <p:txBody>
          <a:bodyPr>
            <a:normAutofit/>
          </a:bodyPr>
          <a:lstStyle/>
          <a:p>
            <a:r>
              <a:rPr lang="es-ES" dirty="0" smtClean="0">
                <a:solidFill>
                  <a:schemeClr val="bg1"/>
                </a:solidFill>
              </a:rPr>
              <a:t>ACABAMOS DE CREAR UNA </a:t>
            </a:r>
            <a:r>
              <a:rPr lang="es-ES" dirty="0" smtClean="0">
                <a:solidFill>
                  <a:schemeClr val="bg1"/>
                </a:solidFill>
              </a:rPr>
              <a:t>PÁGINA!!!!</a:t>
            </a:r>
            <a:endParaRPr lang="en-US" dirty="0">
              <a:solidFill>
                <a:schemeClr val="bg1"/>
              </a:solidFill>
            </a:endParaRPr>
          </a:p>
        </p:txBody>
      </p:sp>
    </p:spTree>
    <p:extLst>
      <p:ext uri="{BB962C8B-B14F-4D97-AF65-F5344CB8AC3E}">
        <p14:creationId xmlns:p14="http://schemas.microsoft.com/office/powerpoint/2010/main" val="2983013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Funcionamiento de las web en general</a:t>
            </a:r>
            <a:endParaRPr lang="en-US" dirty="0"/>
          </a:p>
        </p:txBody>
      </p:sp>
      <p:pic>
        <p:nvPicPr>
          <p:cNvPr id="4" name="Picture 3"/>
          <p:cNvPicPr>
            <a:picLocks noChangeAspect="1"/>
          </p:cNvPicPr>
          <p:nvPr/>
        </p:nvPicPr>
        <p:blipFill>
          <a:blip r:embed="rId2"/>
          <a:stretch>
            <a:fillRect/>
          </a:stretch>
        </p:blipFill>
        <p:spPr>
          <a:xfrm>
            <a:off x="1295402" y="2068285"/>
            <a:ext cx="9818913" cy="4005192"/>
          </a:xfrm>
          <a:prstGeom prst="rect">
            <a:avLst/>
          </a:prstGeom>
        </p:spPr>
      </p:pic>
    </p:spTree>
    <p:extLst>
      <p:ext uri="{BB962C8B-B14F-4D97-AF65-F5344CB8AC3E}">
        <p14:creationId xmlns:p14="http://schemas.microsoft.com/office/powerpoint/2010/main" val="81456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Arquitectura cliente servidor</a:t>
            </a:r>
            <a:endParaRPr lang="en-US" dirty="0"/>
          </a:p>
        </p:txBody>
      </p:sp>
      <p:sp>
        <p:nvSpPr>
          <p:cNvPr id="3" name="Content Placeholder 2"/>
          <p:cNvSpPr>
            <a:spLocks noGrp="1"/>
          </p:cNvSpPr>
          <p:nvPr>
            <p:ph idx="1"/>
          </p:nvPr>
        </p:nvSpPr>
        <p:spPr/>
        <p:txBody>
          <a:bodyPr/>
          <a:lstStyle/>
          <a:p>
            <a:r>
              <a:rPr lang="es-ES" dirty="0" smtClean="0"/>
              <a:t>Es un modelo de aplicación que se separa en dos partes: el cliente y el servidor</a:t>
            </a:r>
          </a:p>
          <a:p>
            <a:r>
              <a:rPr lang="es-ES" dirty="0" smtClean="0"/>
              <a:t>El cliente realiza peticiones y el encargado de responderlas es el servidor.</a:t>
            </a:r>
          </a:p>
          <a:p>
            <a:r>
              <a:rPr lang="es-ES" dirty="0"/>
              <a:t>En esta arquitectura la capacidad de proceso está repartida entre los clientes y los servidores, </a:t>
            </a:r>
            <a:r>
              <a:rPr lang="es-ES" dirty="0" smtClean="0"/>
              <a:t>tiene grandes ventajas en cuanto a la separación de responsabilidades en las capas de una aplicación</a:t>
            </a:r>
            <a:endParaRPr lang="en-US" dirty="0"/>
          </a:p>
        </p:txBody>
      </p:sp>
    </p:spTree>
    <p:extLst>
      <p:ext uri="{BB962C8B-B14F-4D97-AF65-F5344CB8AC3E}">
        <p14:creationId xmlns:p14="http://schemas.microsoft.com/office/powerpoint/2010/main" val="296497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Veamos un ejemplo en una página desconocida</a:t>
            </a:r>
            <a:endParaRPr lang="en-US" dirty="0"/>
          </a:p>
        </p:txBody>
      </p:sp>
      <p:sp>
        <p:nvSpPr>
          <p:cNvPr id="4" name="Title 1"/>
          <p:cNvSpPr txBox="1">
            <a:spLocks/>
          </p:cNvSpPr>
          <p:nvPr/>
        </p:nvSpPr>
        <p:spPr>
          <a:xfrm>
            <a:off x="1295402" y="2995989"/>
            <a:ext cx="9601196" cy="130386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smtClean="0"/>
              <a:t>Naveguemos a Google y veamos que pasa…</a:t>
            </a:r>
            <a:endParaRPr lang="en-US" dirty="0"/>
          </a:p>
        </p:txBody>
      </p:sp>
    </p:spTree>
    <p:extLst>
      <p:ext uri="{BB962C8B-B14F-4D97-AF65-F5344CB8AC3E}">
        <p14:creationId xmlns:p14="http://schemas.microsoft.com/office/powerpoint/2010/main" val="2090752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8538" y="2695902"/>
            <a:ext cx="9714184" cy="3258793"/>
          </a:xfrm>
        </p:spPr>
        <p:txBody>
          <a:bodyPr/>
          <a:lstStyle/>
          <a:p>
            <a:r>
              <a:rPr lang="es-ES" dirty="0" smtClean="0"/>
              <a:t>Abrir un navegador </a:t>
            </a:r>
          </a:p>
          <a:p>
            <a:r>
              <a:rPr lang="es-ES" dirty="0" smtClean="0"/>
              <a:t>Abrir las herramientas de desarrollador</a:t>
            </a:r>
          </a:p>
          <a:p>
            <a:r>
              <a:rPr lang="es-ES" dirty="0" smtClean="0"/>
              <a:t>Navegar a Google</a:t>
            </a:r>
          </a:p>
          <a:p>
            <a:r>
              <a:rPr lang="es-ES" dirty="0" smtClean="0"/>
              <a:t>Ir a la pestaña de Network en el navegador</a:t>
            </a:r>
          </a:p>
          <a:p>
            <a:r>
              <a:rPr lang="es-ES" dirty="0" smtClean="0"/>
              <a:t>Observar el primer </a:t>
            </a:r>
            <a:r>
              <a:rPr lang="es-ES" dirty="0" err="1" smtClean="0"/>
              <a:t>request</a:t>
            </a:r>
            <a:r>
              <a:rPr lang="es-ES" dirty="0" smtClean="0"/>
              <a:t> al servidor</a:t>
            </a:r>
          </a:p>
          <a:p>
            <a:endParaRPr lang="en-US" dirty="0"/>
          </a:p>
        </p:txBody>
      </p:sp>
      <p:sp>
        <p:nvSpPr>
          <p:cNvPr id="4" name="Title 1"/>
          <p:cNvSpPr>
            <a:spLocks noGrp="1"/>
          </p:cNvSpPr>
          <p:nvPr>
            <p:ph type="title"/>
          </p:nvPr>
        </p:nvSpPr>
        <p:spPr>
          <a:xfrm>
            <a:off x="1295402" y="982132"/>
            <a:ext cx="9601196" cy="1303867"/>
          </a:xfrm>
        </p:spPr>
        <p:txBody>
          <a:bodyPr>
            <a:normAutofit/>
          </a:bodyPr>
          <a:lstStyle/>
          <a:p>
            <a:r>
              <a:rPr lang="es-ES" dirty="0" smtClean="0"/>
              <a:t>Experimentemos….</a:t>
            </a:r>
            <a:endParaRPr lang="en-US" dirty="0"/>
          </a:p>
        </p:txBody>
      </p:sp>
    </p:spTree>
    <p:extLst>
      <p:ext uri="{BB962C8B-B14F-4D97-AF65-F5344CB8AC3E}">
        <p14:creationId xmlns:p14="http://schemas.microsoft.com/office/powerpoint/2010/main" val="2992711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897508"/>
            <a:ext cx="6815669" cy="1515533"/>
          </a:xfrm>
        </p:spPr>
        <p:txBody>
          <a:bodyPr/>
          <a:lstStyle/>
          <a:p>
            <a:r>
              <a:rPr lang="es-ES" sz="4000" dirty="0" smtClean="0"/>
              <a:t>APLICACIONES</a:t>
            </a:r>
            <a:endParaRPr lang="en-US" sz="4000" dirty="0"/>
          </a:p>
        </p:txBody>
      </p:sp>
      <p:sp>
        <p:nvSpPr>
          <p:cNvPr id="3" name="Subtitle 2"/>
          <p:cNvSpPr>
            <a:spLocks noGrp="1"/>
          </p:cNvSpPr>
          <p:nvPr>
            <p:ph type="subTitle" idx="1"/>
          </p:nvPr>
        </p:nvSpPr>
        <p:spPr/>
        <p:txBody>
          <a:bodyPr/>
          <a:lstStyle/>
          <a:p>
            <a:r>
              <a:rPr lang="es-ES" dirty="0" smtClean="0"/>
              <a:t>COMENCEMOS…</a:t>
            </a:r>
            <a:endParaRPr lang="en-US" dirty="0"/>
          </a:p>
        </p:txBody>
      </p:sp>
    </p:spTree>
    <p:extLst>
      <p:ext uri="{BB962C8B-B14F-4D97-AF65-F5344CB8AC3E}">
        <p14:creationId xmlns:p14="http://schemas.microsoft.com/office/powerpoint/2010/main" val="1710993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8132" y="472964"/>
            <a:ext cx="11653907" cy="5912069"/>
          </a:xfrm>
          <a:prstGeom prst="rect">
            <a:avLst/>
          </a:prstGeom>
        </p:spPr>
      </p:pic>
    </p:spTree>
    <p:extLst>
      <p:ext uri="{BB962C8B-B14F-4D97-AF65-F5344CB8AC3E}">
        <p14:creationId xmlns:p14="http://schemas.microsoft.com/office/powerpoint/2010/main" val="291438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Funcionamiento de las web en general</a:t>
            </a:r>
            <a:endParaRPr lang="en-US" dirty="0"/>
          </a:p>
        </p:txBody>
      </p:sp>
      <p:pic>
        <p:nvPicPr>
          <p:cNvPr id="4" name="Picture 3"/>
          <p:cNvPicPr>
            <a:picLocks noChangeAspect="1"/>
          </p:cNvPicPr>
          <p:nvPr/>
        </p:nvPicPr>
        <p:blipFill>
          <a:blip r:embed="rId2"/>
          <a:stretch>
            <a:fillRect/>
          </a:stretch>
        </p:blipFill>
        <p:spPr>
          <a:xfrm>
            <a:off x="1295402" y="2068285"/>
            <a:ext cx="9818913" cy="4005192"/>
          </a:xfrm>
          <a:prstGeom prst="rect">
            <a:avLst/>
          </a:prstGeom>
        </p:spPr>
      </p:pic>
    </p:spTree>
    <p:extLst>
      <p:ext uri="{BB962C8B-B14F-4D97-AF65-F5344CB8AC3E}">
        <p14:creationId xmlns:p14="http://schemas.microsoft.com/office/powerpoint/2010/main" val="1944425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1697" y="2748686"/>
            <a:ext cx="10657489" cy="2848073"/>
          </a:xfrm>
          <a:prstGeom prst="rect">
            <a:avLst/>
          </a:prstGeom>
        </p:spPr>
      </p:pic>
      <p:sp>
        <p:nvSpPr>
          <p:cNvPr id="5" name="Title 1"/>
          <p:cNvSpPr>
            <a:spLocks noGrp="1"/>
          </p:cNvSpPr>
          <p:nvPr>
            <p:ph type="title"/>
          </p:nvPr>
        </p:nvSpPr>
        <p:spPr>
          <a:xfrm>
            <a:off x="1295402" y="982132"/>
            <a:ext cx="9601196" cy="1303867"/>
          </a:xfrm>
        </p:spPr>
        <p:txBody>
          <a:bodyPr>
            <a:normAutofit fontScale="90000"/>
          </a:bodyPr>
          <a:lstStyle/>
          <a:p>
            <a:r>
              <a:rPr lang="es-ES" dirty="0" smtClean="0"/>
              <a:t>Aquí vemos como no comunicamos con el servidor y el servidor responde con el HTML</a:t>
            </a:r>
            <a:endParaRPr lang="en-US" dirty="0"/>
          </a:p>
        </p:txBody>
      </p:sp>
    </p:spTree>
    <p:extLst>
      <p:ext uri="{BB962C8B-B14F-4D97-AF65-F5344CB8AC3E}">
        <p14:creationId xmlns:p14="http://schemas.microsoft.com/office/powerpoint/2010/main" val="2744006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Veamos la pestaña de </a:t>
            </a:r>
            <a:r>
              <a:rPr lang="es-ES" dirty="0" err="1" smtClean="0"/>
              <a:t>Elements</a:t>
            </a:r>
            <a:r>
              <a:rPr lang="es-ES" dirty="0" smtClean="0"/>
              <a:t>…</a:t>
            </a:r>
            <a:endParaRPr lang="en-US" dirty="0"/>
          </a:p>
        </p:txBody>
      </p:sp>
      <p:pic>
        <p:nvPicPr>
          <p:cNvPr id="4" name="Picture 3"/>
          <p:cNvPicPr>
            <a:picLocks noChangeAspect="1"/>
          </p:cNvPicPr>
          <p:nvPr/>
        </p:nvPicPr>
        <p:blipFill>
          <a:blip r:embed="rId2"/>
          <a:stretch>
            <a:fillRect/>
          </a:stretch>
        </p:blipFill>
        <p:spPr>
          <a:xfrm>
            <a:off x="5549461" y="2540695"/>
            <a:ext cx="6105945" cy="3765839"/>
          </a:xfrm>
          <a:prstGeom prst="rect">
            <a:avLst/>
          </a:prstGeom>
        </p:spPr>
      </p:pic>
      <p:pic>
        <p:nvPicPr>
          <p:cNvPr id="5" name="Picture 4"/>
          <p:cNvPicPr>
            <a:picLocks noChangeAspect="1"/>
          </p:cNvPicPr>
          <p:nvPr/>
        </p:nvPicPr>
        <p:blipFill>
          <a:blip r:embed="rId3"/>
          <a:stretch>
            <a:fillRect/>
          </a:stretch>
        </p:blipFill>
        <p:spPr>
          <a:xfrm>
            <a:off x="649671" y="2540696"/>
            <a:ext cx="4899791" cy="3765839"/>
          </a:xfrm>
          <a:prstGeom prst="rect">
            <a:avLst/>
          </a:prstGeom>
        </p:spPr>
      </p:pic>
    </p:spTree>
    <p:extLst>
      <p:ext uri="{BB962C8B-B14F-4D97-AF65-F5344CB8AC3E}">
        <p14:creationId xmlns:p14="http://schemas.microsoft.com/office/powerpoint/2010/main" val="1953508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ESTAMOS VIENDO EL HTML DE LA PAGINA PRINCIPAL DE GOOGLE!</a:t>
            </a:r>
            <a:endParaRPr lang="en-US" dirty="0"/>
          </a:p>
        </p:txBody>
      </p:sp>
      <p:pic>
        <p:nvPicPr>
          <p:cNvPr id="4" name="Content Placeholder 3"/>
          <p:cNvPicPr>
            <a:picLocks noGrp="1" noChangeAspect="1"/>
          </p:cNvPicPr>
          <p:nvPr>
            <p:ph idx="1"/>
          </p:nvPr>
        </p:nvPicPr>
        <p:blipFill>
          <a:blip r:embed="rId2"/>
          <a:stretch>
            <a:fillRect/>
          </a:stretch>
        </p:blipFill>
        <p:spPr>
          <a:xfrm>
            <a:off x="3169422" y="2557463"/>
            <a:ext cx="6305654" cy="3574375"/>
          </a:xfrm>
          <a:prstGeom prst="rect">
            <a:avLst/>
          </a:prstGeom>
        </p:spPr>
      </p:pic>
    </p:spTree>
    <p:extLst>
      <p:ext uri="{BB962C8B-B14F-4D97-AF65-F5344CB8AC3E}">
        <p14:creationId xmlns:p14="http://schemas.microsoft.com/office/powerpoint/2010/main" val="4247300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Haciendo una búsqueda..</a:t>
            </a:r>
            <a:endParaRPr lang="en-US" dirty="0"/>
          </a:p>
        </p:txBody>
      </p:sp>
      <p:pic>
        <p:nvPicPr>
          <p:cNvPr id="4" name="Picture 3"/>
          <p:cNvPicPr>
            <a:picLocks noChangeAspect="1"/>
          </p:cNvPicPr>
          <p:nvPr/>
        </p:nvPicPr>
        <p:blipFill>
          <a:blip r:embed="rId2"/>
          <a:stretch>
            <a:fillRect/>
          </a:stretch>
        </p:blipFill>
        <p:spPr>
          <a:xfrm>
            <a:off x="1484588" y="2632841"/>
            <a:ext cx="9665630" cy="3040938"/>
          </a:xfrm>
          <a:prstGeom prst="rect">
            <a:avLst/>
          </a:prstGeom>
        </p:spPr>
      </p:pic>
    </p:spTree>
    <p:extLst>
      <p:ext uri="{BB962C8B-B14F-4D97-AF65-F5344CB8AC3E}">
        <p14:creationId xmlns:p14="http://schemas.microsoft.com/office/powerpoint/2010/main" val="2981724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Observemos la comunicación con el servidor</a:t>
            </a:r>
            <a:endParaRPr lang="en-US" dirty="0"/>
          </a:p>
        </p:txBody>
      </p:sp>
      <p:pic>
        <p:nvPicPr>
          <p:cNvPr id="4" name="Picture 3"/>
          <p:cNvPicPr>
            <a:picLocks noChangeAspect="1"/>
          </p:cNvPicPr>
          <p:nvPr/>
        </p:nvPicPr>
        <p:blipFill>
          <a:blip r:embed="rId2"/>
          <a:stretch>
            <a:fillRect/>
          </a:stretch>
        </p:blipFill>
        <p:spPr>
          <a:xfrm>
            <a:off x="774231" y="2710646"/>
            <a:ext cx="10787703" cy="3232954"/>
          </a:xfrm>
          <a:prstGeom prst="rect">
            <a:avLst/>
          </a:prstGeom>
        </p:spPr>
      </p:pic>
    </p:spTree>
    <p:extLst>
      <p:ext uri="{BB962C8B-B14F-4D97-AF65-F5344CB8AC3E}">
        <p14:creationId xmlns:p14="http://schemas.microsoft.com/office/powerpoint/2010/main" val="3897226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Lo que sucedió…</a:t>
            </a:r>
            <a:endParaRPr lang="en-US" dirty="0"/>
          </a:p>
        </p:txBody>
      </p:sp>
      <p:sp>
        <p:nvSpPr>
          <p:cNvPr id="3" name="Content Placeholder 2"/>
          <p:cNvSpPr>
            <a:spLocks noGrp="1"/>
          </p:cNvSpPr>
          <p:nvPr>
            <p:ph idx="1"/>
          </p:nvPr>
        </p:nvSpPr>
        <p:spPr/>
        <p:txBody>
          <a:bodyPr/>
          <a:lstStyle/>
          <a:p>
            <a:r>
              <a:rPr lang="es-ES" dirty="0" smtClean="0"/>
              <a:t>1. Introdujimos una cadena en el campo de búsqueda </a:t>
            </a:r>
          </a:p>
          <a:p>
            <a:r>
              <a:rPr lang="es-ES" dirty="0" smtClean="0"/>
              <a:t>2.  Al </a:t>
            </a:r>
            <a:r>
              <a:rPr lang="es-ES" dirty="0" err="1" smtClean="0"/>
              <a:t>clickear</a:t>
            </a:r>
            <a:r>
              <a:rPr lang="es-ES" dirty="0" smtClean="0"/>
              <a:t> </a:t>
            </a:r>
            <a:r>
              <a:rPr lang="en-US" dirty="0" smtClean="0"/>
              <a:t>“</a:t>
            </a:r>
            <a:r>
              <a:rPr lang="en-US" dirty="0" err="1" smtClean="0"/>
              <a:t>Buscar</a:t>
            </a:r>
            <a:r>
              <a:rPr lang="en-US" dirty="0" smtClean="0"/>
              <a:t>” se </a:t>
            </a:r>
            <a:r>
              <a:rPr lang="en-US" dirty="0" err="1" smtClean="0"/>
              <a:t>realiz</a:t>
            </a:r>
            <a:r>
              <a:rPr lang="es-ES" dirty="0" err="1" smtClean="0"/>
              <a:t>ó</a:t>
            </a:r>
            <a:r>
              <a:rPr lang="es-ES" dirty="0" smtClean="0"/>
              <a:t> un pedido al servidor pidiéndole que procese la búsqueda.</a:t>
            </a:r>
          </a:p>
          <a:p>
            <a:r>
              <a:rPr lang="es-ES" dirty="0" smtClean="0"/>
              <a:t>3. El servidor procesó los el pedido y devolvió un HTML con los resultados de la búsqueda.</a:t>
            </a:r>
          </a:p>
          <a:p>
            <a:r>
              <a:rPr lang="es-ES" dirty="0" smtClean="0"/>
              <a:t>El </a:t>
            </a:r>
            <a:r>
              <a:rPr lang="es-ES" dirty="0" err="1" smtClean="0"/>
              <a:t>navegeador</a:t>
            </a:r>
            <a:r>
              <a:rPr lang="es-ES" dirty="0" smtClean="0"/>
              <a:t> despliega el HTML al usuario</a:t>
            </a:r>
            <a:endParaRPr lang="en-US" dirty="0"/>
          </a:p>
        </p:txBody>
      </p:sp>
    </p:spTree>
    <p:extLst>
      <p:ext uri="{BB962C8B-B14F-4D97-AF65-F5344CB8AC3E}">
        <p14:creationId xmlns:p14="http://schemas.microsoft.com/office/powerpoint/2010/main" val="3043454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Para aprender un poco más sobre desarrollo web..</a:t>
            </a:r>
            <a:endParaRPr lang="en-US" dirty="0"/>
          </a:p>
        </p:txBody>
      </p:sp>
      <p:sp>
        <p:nvSpPr>
          <p:cNvPr id="3" name="Content Placeholder 2"/>
          <p:cNvSpPr>
            <a:spLocks noGrp="1"/>
          </p:cNvSpPr>
          <p:nvPr>
            <p:ph idx="1"/>
          </p:nvPr>
        </p:nvSpPr>
        <p:spPr>
          <a:xfrm>
            <a:off x="1529255" y="2695903"/>
            <a:ext cx="5583622" cy="3337620"/>
          </a:xfrm>
        </p:spPr>
        <p:txBody>
          <a:bodyPr/>
          <a:lstStyle/>
          <a:p>
            <a:endParaRPr lang="es-ES" dirty="0" smtClean="0"/>
          </a:p>
          <a:p>
            <a:r>
              <a:rPr lang="es-ES" dirty="0" smtClean="0"/>
              <a:t>Hacer los tutoriales en </a:t>
            </a:r>
            <a:r>
              <a:rPr lang="es-ES" dirty="0" smtClean="0">
                <a:hlinkClick r:id="rId2"/>
              </a:rPr>
              <a:t>www.w3schools.com</a:t>
            </a:r>
            <a:r>
              <a:rPr lang="es-ES" dirty="0" smtClean="0"/>
              <a:t> para conoces un poco más sobre HTML, </a:t>
            </a:r>
            <a:r>
              <a:rPr lang="es-ES" dirty="0" err="1" smtClean="0"/>
              <a:t>javascript</a:t>
            </a:r>
            <a:r>
              <a:rPr lang="es-ES" dirty="0" smtClean="0"/>
              <a:t> y CSS.</a:t>
            </a:r>
          </a:p>
          <a:p>
            <a:endParaRPr lang="en-US" dirty="0"/>
          </a:p>
        </p:txBody>
      </p:sp>
      <p:pic>
        <p:nvPicPr>
          <p:cNvPr id="4" name="Picture 3"/>
          <p:cNvPicPr>
            <a:picLocks noChangeAspect="1"/>
          </p:cNvPicPr>
          <p:nvPr/>
        </p:nvPicPr>
        <p:blipFill>
          <a:blip r:embed="rId3"/>
          <a:stretch>
            <a:fillRect/>
          </a:stretch>
        </p:blipFill>
        <p:spPr>
          <a:xfrm>
            <a:off x="7112877" y="3279227"/>
            <a:ext cx="4276396" cy="2437086"/>
          </a:xfrm>
          <a:prstGeom prst="rect">
            <a:avLst/>
          </a:prstGeom>
        </p:spPr>
      </p:pic>
    </p:spTree>
    <p:extLst>
      <p:ext uri="{BB962C8B-B14F-4D97-AF65-F5344CB8AC3E}">
        <p14:creationId xmlns:p14="http://schemas.microsoft.com/office/powerpoint/2010/main" val="35676119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Aplicaciones Móviles</a:t>
            </a:r>
            <a:endParaRPr lang="en-US" dirty="0"/>
          </a:p>
        </p:txBody>
      </p:sp>
      <p:pic>
        <p:nvPicPr>
          <p:cNvPr id="5" name="Picture 4"/>
          <p:cNvPicPr>
            <a:picLocks noChangeAspect="1"/>
          </p:cNvPicPr>
          <p:nvPr/>
        </p:nvPicPr>
        <p:blipFill>
          <a:blip r:embed="rId2"/>
          <a:stretch>
            <a:fillRect/>
          </a:stretch>
        </p:blipFill>
        <p:spPr>
          <a:xfrm>
            <a:off x="2338753" y="2396203"/>
            <a:ext cx="8282354" cy="3671588"/>
          </a:xfrm>
          <a:prstGeom prst="rect">
            <a:avLst/>
          </a:prstGeom>
        </p:spPr>
      </p:pic>
    </p:spTree>
    <p:extLst>
      <p:ext uri="{BB962C8B-B14F-4D97-AF65-F5344CB8AC3E}">
        <p14:creationId xmlns:p14="http://schemas.microsoft.com/office/powerpoint/2010/main" val="3031985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¿Que es una aplicación?</a:t>
            </a:r>
            <a:endParaRPr lang="en-US" dirty="0"/>
          </a:p>
        </p:txBody>
      </p:sp>
      <p:sp>
        <p:nvSpPr>
          <p:cNvPr id="3" name="Content Placeholder 2"/>
          <p:cNvSpPr>
            <a:spLocks noGrp="1"/>
          </p:cNvSpPr>
          <p:nvPr>
            <p:ph idx="1"/>
          </p:nvPr>
        </p:nvSpPr>
        <p:spPr/>
        <p:txBody>
          <a:bodyPr/>
          <a:lstStyle/>
          <a:p>
            <a:r>
              <a:rPr lang="es-ES" dirty="0" smtClean="0"/>
              <a:t>Es un programa informático que realiza funciones específicas para beneficio de los usuarios </a:t>
            </a:r>
            <a:endParaRPr lang="en-US" dirty="0"/>
          </a:p>
        </p:txBody>
      </p:sp>
      <p:pic>
        <p:nvPicPr>
          <p:cNvPr id="4" name="Picture 3"/>
          <p:cNvPicPr>
            <a:picLocks noChangeAspect="1"/>
          </p:cNvPicPr>
          <p:nvPr/>
        </p:nvPicPr>
        <p:blipFill>
          <a:blip r:embed="rId2"/>
          <a:stretch>
            <a:fillRect/>
          </a:stretch>
        </p:blipFill>
        <p:spPr>
          <a:xfrm>
            <a:off x="6833345" y="3103685"/>
            <a:ext cx="4346377" cy="2915785"/>
          </a:xfrm>
          <a:prstGeom prst="rect">
            <a:avLst/>
          </a:prstGeom>
        </p:spPr>
      </p:pic>
    </p:spTree>
    <p:extLst>
      <p:ext uri="{BB962C8B-B14F-4D97-AF65-F5344CB8AC3E}">
        <p14:creationId xmlns:p14="http://schemas.microsoft.com/office/powerpoint/2010/main" val="3584484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Aplicaciones Móviles</a:t>
            </a:r>
            <a:endParaRPr lang="en-US" dirty="0"/>
          </a:p>
        </p:txBody>
      </p:sp>
      <p:sp>
        <p:nvSpPr>
          <p:cNvPr id="3" name="Content Placeholder 2"/>
          <p:cNvSpPr>
            <a:spLocks noGrp="1"/>
          </p:cNvSpPr>
          <p:nvPr>
            <p:ph idx="1"/>
          </p:nvPr>
        </p:nvSpPr>
        <p:spPr/>
        <p:txBody>
          <a:bodyPr/>
          <a:lstStyle/>
          <a:p>
            <a:r>
              <a:rPr lang="es-ES" dirty="0" smtClean="0"/>
              <a:t>Son aplicaciones creadas para correr sobre dispositivo móviles como </a:t>
            </a:r>
            <a:r>
              <a:rPr lang="es-ES" dirty="0" err="1" smtClean="0"/>
              <a:t>tablets</a:t>
            </a:r>
            <a:r>
              <a:rPr lang="es-ES" dirty="0" smtClean="0"/>
              <a:t>, </a:t>
            </a:r>
            <a:r>
              <a:rPr lang="es-ES" dirty="0" err="1" smtClean="0"/>
              <a:t>smartphones</a:t>
            </a:r>
            <a:r>
              <a:rPr lang="es-ES" dirty="0" smtClean="0"/>
              <a:t>, etc.</a:t>
            </a:r>
          </a:p>
          <a:p>
            <a:endParaRPr lang="es-ES" dirty="0"/>
          </a:p>
          <a:p>
            <a:r>
              <a:rPr lang="es-ES" dirty="0" smtClean="0"/>
              <a:t>Las aplicaciones que usamos todos los días en nuestro teléfonos son ejemplos de este tipo. Por ejemplo </a:t>
            </a:r>
            <a:r>
              <a:rPr lang="es-ES" dirty="0" err="1" smtClean="0"/>
              <a:t>Whatsapp</a:t>
            </a:r>
            <a:r>
              <a:rPr lang="es-ES" dirty="0" smtClean="0"/>
              <a:t>, Facebook, etc.</a:t>
            </a:r>
          </a:p>
          <a:p>
            <a:endParaRPr lang="es-ES" dirty="0"/>
          </a:p>
          <a:p>
            <a:endParaRPr lang="es-ES" dirty="0" smtClean="0"/>
          </a:p>
          <a:p>
            <a:endParaRPr lang="en-US" dirty="0"/>
          </a:p>
        </p:txBody>
      </p:sp>
      <p:pic>
        <p:nvPicPr>
          <p:cNvPr id="4" name="Picture 3"/>
          <p:cNvPicPr>
            <a:picLocks noChangeAspect="1"/>
          </p:cNvPicPr>
          <p:nvPr/>
        </p:nvPicPr>
        <p:blipFill>
          <a:blip r:embed="rId2"/>
          <a:stretch>
            <a:fillRect/>
          </a:stretch>
        </p:blipFill>
        <p:spPr>
          <a:xfrm>
            <a:off x="4051737" y="2980822"/>
            <a:ext cx="943796" cy="1108030"/>
          </a:xfrm>
          <a:prstGeom prst="rect">
            <a:avLst/>
          </a:prstGeom>
        </p:spPr>
      </p:pic>
      <p:pic>
        <p:nvPicPr>
          <p:cNvPr id="5" name="Picture 4"/>
          <p:cNvPicPr>
            <a:picLocks noChangeAspect="1"/>
          </p:cNvPicPr>
          <p:nvPr/>
        </p:nvPicPr>
        <p:blipFill>
          <a:blip r:embed="rId3"/>
          <a:stretch>
            <a:fillRect/>
          </a:stretch>
        </p:blipFill>
        <p:spPr>
          <a:xfrm>
            <a:off x="4462297" y="4844118"/>
            <a:ext cx="1066472" cy="1098239"/>
          </a:xfrm>
          <a:prstGeom prst="rect">
            <a:avLst/>
          </a:prstGeom>
        </p:spPr>
      </p:pic>
      <p:pic>
        <p:nvPicPr>
          <p:cNvPr id="6" name="Picture 5"/>
          <p:cNvPicPr>
            <a:picLocks noChangeAspect="1"/>
          </p:cNvPicPr>
          <p:nvPr/>
        </p:nvPicPr>
        <p:blipFill>
          <a:blip r:embed="rId4"/>
          <a:stretch>
            <a:fillRect/>
          </a:stretch>
        </p:blipFill>
        <p:spPr>
          <a:xfrm>
            <a:off x="5770179" y="4853961"/>
            <a:ext cx="1211481" cy="1163868"/>
          </a:xfrm>
          <a:prstGeom prst="rect">
            <a:avLst/>
          </a:prstGeom>
        </p:spPr>
      </p:pic>
    </p:spTree>
    <p:extLst>
      <p:ext uri="{BB962C8B-B14F-4D97-AF65-F5344CB8AC3E}">
        <p14:creationId xmlns:p14="http://schemas.microsoft.com/office/powerpoint/2010/main" val="25453443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Tipos de aplicaciones móviles</a:t>
            </a:r>
            <a:endParaRPr lang="en-US" dirty="0"/>
          </a:p>
        </p:txBody>
      </p:sp>
      <p:sp>
        <p:nvSpPr>
          <p:cNvPr id="3" name="Content Placeholder 2"/>
          <p:cNvSpPr>
            <a:spLocks noGrp="1"/>
          </p:cNvSpPr>
          <p:nvPr>
            <p:ph idx="1"/>
          </p:nvPr>
        </p:nvSpPr>
        <p:spPr/>
        <p:txBody>
          <a:bodyPr/>
          <a:lstStyle/>
          <a:p>
            <a:r>
              <a:rPr lang="es-ES" dirty="0" smtClean="0"/>
              <a:t>Nativas</a:t>
            </a:r>
          </a:p>
          <a:p>
            <a:endParaRPr lang="es-ES" dirty="0"/>
          </a:p>
          <a:p>
            <a:r>
              <a:rPr lang="es-ES" dirty="0" smtClean="0"/>
              <a:t>Hibridas</a:t>
            </a:r>
          </a:p>
          <a:p>
            <a:endParaRPr lang="es-ES" dirty="0"/>
          </a:p>
          <a:p>
            <a:r>
              <a:rPr lang="es-ES" dirty="0" smtClean="0"/>
              <a:t>Web </a:t>
            </a:r>
            <a:r>
              <a:rPr lang="es-ES" dirty="0" err="1" smtClean="0"/>
              <a:t>responsive</a:t>
            </a:r>
            <a:endParaRPr lang="en-US" dirty="0"/>
          </a:p>
        </p:txBody>
      </p:sp>
    </p:spTree>
    <p:extLst>
      <p:ext uri="{BB962C8B-B14F-4D97-AF65-F5344CB8AC3E}">
        <p14:creationId xmlns:p14="http://schemas.microsoft.com/office/powerpoint/2010/main" val="38689028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Aplicaciones nativas</a:t>
            </a:r>
            <a:endParaRPr lang="en-US" dirty="0"/>
          </a:p>
        </p:txBody>
      </p:sp>
      <p:sp>
        <p:nvSpPr>
          <p:cNvPr id="3" name="Content Placeholder 2"/>
          <p:cNvSpPr>
            <a:spLocks noGrp="1"/>
          </p:cNvSpPr>
          <p:nvPr>
            <p:ph idx="1"/>
          </p:nvPr>
        </p:nvSpPr>
        <p:spPr>
          <a:xfrm>
            <a:off x="1295402" y="2459421"/>
            <a:ext cx="9740459" cy="3799489"/>
          </a:xfrm>
        </p:spPr>
        <p:txBody>
          <a:bodyPr>
            <a:normAutofit fontScale="92500"/>
          </a:bodyPr>
          <a:lstStyle/>
          <a:p>
            <a:r>
              <a:rPr lang="es-ES" dirty="0"/>
              <a:t>La aplicación nativa está desarrollada y </a:t>
            </a:r>
            <a:r>
              <a:rPr lang="es-ES" b="1" dirty="0"/>
              <a:t>optimizada específicamente para el sistema operativo </a:t>
            </a:r>
            <a:r>
              <a:rPr lang="es-ES" dirty="0"/>
              <a:t>determinado y la plataforma de desarrollo del fabricante (Android, iOS, </a:t>
            </a:r>
            <a:r>
              <a:rPr lang="es-ES" dirty="0" err="1"/>
              <a:t>etc</a:t>
            </a:r>
            <a:r>
              <a:rPr lang="es-ES" dirty="0" smtClean="0"/>
              <a:t>)</a:t>
            </a:r>
            <a:endParaRPr lang="es-ES" dirty="0"/>
          </a:p>
          <a:p>
            <a:r>
              <a:rPr lang="es-ES" dirty="0"/>
              <a:t>Este tipo de aplicaciones </a:t>
            </a:r>
            <a:r>
              <a:rPr lang="es-ES" b="1" dirty="0"/>
              <a:t>se adapta al 100% con las funcionalidades y características del dispositivo</a:t>
            </a:r>
            <a:r>
              <a:rPr lang="es-ES" dirty="0"/>
              <a:t> obteniendo así una </a:t>
            </a:r>
            <a:r>
              <a:rPr lang="es-ES" b="1" dirty="0"/>
              <a:t>mejor experiencia de </a:t>
            </a:r>
            <a:r>
              <a:rPr lang="es-ES" b="1" dirty="0" smtClean="0"/>
              <a:t>uso</a:t>
            </a:r>
          </a:p>
          <a:p>
            <a:r>
              <a:rPr lang="es-ES" b="1" dirty="0" smtClean="0"/>
              <a:t>Se instalan en el dispositivo y solo pueden usarse en la plataforma para la cual fueron creadas</a:t>
            </a:r>
          </a:p>
          <a:p>
            <a:r>
              <a:rPr lang="es-ES" b="1" dirty="0" smtClean="0"/>
              <a:t>Ejemplos de este tipo son la mayoría de las aplicaciones que descargamos de la </a:t>
            </a:r>
            <a:r>
              <a:rPr lang="es-ES" b="1" dirty="0" err="1" smtClean="0"/>
              <a:t>playstore</a:t>
            </a:r>
            <a:r>
              <a:rPr lang="es-ES" b="1" dirty="0" smtClean="0"/>
              <a:t> como por ejemplo </a:t>
            </a:r>
            <a:r>
              <a:rPr lang="es-ES" b="1" dirty="0" err="1" smtClean="0"/>
              <a:t>whatsapp</a:t>
            </a:r>
            <a:endParaRPr lang="es-ES" b="1" dirty="0" smtClean="0"/>
          </a:p>
          <a:p>
            <a:endParaRPr lang="es-ES" b="1" dirty="0" smtClean="0"/>
          </a:p>
          <a:p>
            <a:endParaRPr lang="en-US" dirty="0"/>
          </a:p>
        </p:txBody>
      </p:sp>
    </p:spTree>
    <p:extLst>
      <p:ext uri="{BB962C8B-B14F-4D97-AF65-F5344CB8AC3E}">
        <p14:creationId xmlns:p14="http://schemas.microsoft.com/office/powerpoint/2010/main" val="20690769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Aplicaciones Híbridas</a:t>
            </a:r>
            <a:endParaRPr lang="en-US" dirty="0"/>
          </a:p>
        </p:txBody>
      </p:sp>
      <p:sp>
        <p:nvSpPr>
          <p:cNvPr id="3" name="Content Placeholder 2"/>
          <p:cNvSpPr>
            <a:spLocks noGrp="1"/>
          </p:cNvSpPr>
          <p:nvPr>
            <p:ph idx="1"/>
          </p:nvPr>
        </p:nvSpPr>
        <p:spPr/>
        <p:txBody>
          <a:bodyPr/>
          <a:lstStyle/>
          <a:p>
            <a:r>
              <a:rPr lang="es-ES" dirty="0"/>
              <a:t>Este tipo de aplicación </a:t>
            </a:r>
            <a:r>
              <a:rPr lang="es-ES" b="1" dirty="0"/>
              <a:t>aprovecha al máximo la versatilidad de un desarrollo web y tiene la capacidad de adaptación al dispositivo como una app </a:t>
            </a:r>
            <a:r>
              <a:rPr lang="es-ES" b="1" dirty="0" smtClean="0"/>
              <a:t>nativa</a:t>
            </a:r>
          </a:p>
          <a:p>
            <a:r>
              <a:rPr lang="es-ES" dirty="0"/>
              <a:t>Permite utilizar los estándares de desarrollo web (HTML5) y aprovechar las funcionalidades del dispositivo tales como la cámara, el GPS o los </a:t>
            </a:r>
            <a:r>
              <a:rPr lang="es-ES" dirty="0" smtClean="0"/>
              <a:t>contactos</a:t>
            </a:r>
          </a:p>
          <a:p>
            <a:r>
              <a:rPr lang="es-ES" b="1" dirty="0" smtClean="0"/>
              <a:t>Son aplicaciones multiplataforma que se instalan en el dispositivo.</a:t>
            </a:r>
          </a:p>
        </p:txBody>
      </p:sp>
    </p:spTree>
    <p:extLst>
      <p:ext uri="{BB962C8B-B14F-4D97-AF65-F5344CB8AC3E}">
        <p14:creationId xmlns:p14="http://schemas.microsoft.com/office/powerpoint/2010/main" val="37485195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Web </a:t>
            </a:r>
            <a:r>
              <a:rPr lang="es-ES" dirty="0" err="1" smtClean="0"/>
              <a:t>responsive</a:t>
            </a:r>
            <a:endParaRPr lang="en-US" dirty="0"/>
          </a:p>
        </p:txBody>
      </p:sp>
      <p:sp>
        <p:nvSpPr>
          <p:cNvPr id="3" name="Content Placeholder 2"/>
          <p:cNvSpPr>
            <a:spLocks noGrp="1"/>
          </p:cNvSpPr>
          <p:nvPr>
            <p:ph idx="1"/>
          </p:nvPr>
        </p:nvSpPr>
        <p:spPr/>
        <p:txBody>
          <a:bodyPr>
            <a:normAutofit fontScale="92500" lnSpcReduction="10000"/>
          </a:bodyPr>
          <a:lstStyle/>
          <a:p>
            <a:r>
              <a:rPr lang="es-ES" dirty="0" smtClean="0"/>
              <a:t>Es una aplicación web diseñada para adaptarse a los distintos dispositivos.</a:t>
            </a:r>
          </a:p>
          <a:p>
            <a:endParaRPr lang="es-ES" dirty="0" smtClean="0"/>
          </a:p>
          <a:p>
            <a:r>
              <a:rPr lang="es-ES" dirty="0" smtClean="0"/>
              <a:t>Debe abrirse desde un navegador</a:t>
            </a:r>
          </a:p>
          <a:p>
            <a:endParaRPr lang="es-ES" dirty="0" smtClean="0"/>
          </a:p>
          <a:p>
            <a:r>
              <a:rPr lang="es-ES" dirty="0" smtClean="0"/>
              <a:t>Es multiplataforma</a:t>
            </a:r>
          </a:p>
          <a:p>
            <a:endParaRPr lang="es-ES" dirty="0" smtClean="0"/>
          </a:p>
          <a:p>
            <a:r>
              <a:rPr lang="es-ES" dirty="0" smtClean="0"/>
              <a:t>No tiene acceso a los recursos del dispositivo como la cámara, contactos, etc.</a:t>
            </a:r>
          </a:p>
          <a:p>
            <a:endParaRPr lang="en-US" dirty="0"/>
          </a:p>
        </p:txBody>
      </p:sp>
    </p:spTree>
    <p:extLst>
      <p:ext uri="{BB962C8B-B14F-4D97-AF65-F5344CB8AC3E}">
        <p14:creationId xmlns:p14="http://schemas.microsoft.com/office/powerpoint/2010/main" val="20109778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6561" y="1686911"/>
            <a:ext cx="10549843" cy="4004441"/>
          </a:xfrm>
          <a:prstGeom prst="rect">
            <a:avLst/>
          </a:prstGeom>
        </p:spPr>
      </p:pic>
    </p:spTree>
    <p:extLst>
      <p:ext uri="{BB962C8B-B14F-4D97-AF65-F5344CB8AC3E}">
        <p14:creationId xmlns:p14="http://schemas.microsoft.com/office/powerpoint/2010/main" val="33885929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Comparación</a:t>
            </a:r>
            <a:endParaRPr lang="en-US" dirty="0"/>
          </a:p>
        </p:txBody>
      </p:sp>
      <p:pic>
        <p:nvPicPr>
          <p:cNvPr id="4" name="Picture 3"/>
          <p:cNvPicPr>
            <a:picLocks noChangeAspect="1"/>
          </p:cNvPicPr>
          <p:nvPr/>
        </p:nvPicPr>
        <p:blipFill>
          <a:blip r:embed="rId2"/>
          <a:stretch>
            <a:fillRect/>
          </a:stretch>
        </p:blipFill>
        <p:spPr>
          <a:xfrm>
            <a:off x="3094891" y="2438232"/>
            <a:ext cx="5961185" cy="3801376"/>
          </a:xfrm>
          <a:prstGeom prst="rect">
            <a:avLst/>
          </a:prstGeom>
        </p:spPr>
      </p:pic>
    </p:spTree>
    <p:extLst>
      <p:ext uri="{BB962C8B-B14F-4D97-AF65-F5344CB8AC3E}">
        <p14:creationId xmlns:p14="http://schemas.microsoft.com/office/powerpoint/2010/main" val="38883884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363" y="727155"/>
            <a:ext cx="9601196" cy="1303867"/>
          </a:xfrm>
        </p:spPr>
        <p:txBody>
          <a:bodyPr/>
          <a:lstStyle/>
          <a:p>
            <a:r>
              <a:rPr lang="es-ES" dirty="0" smtClean="0"/>
              <a:t>¿Cómo funcionan en general?</a:t>
            </a:r>
            <a:endParaRPr lang="en-US" dirty="0"/>
          </a:p>
        </p:txBody>
      </p:sp>
      <p:pic>
        <p:nvPicPr>
          <p:cNvPr id="4" name="Picture 3"/>
          <p:cNvPicPr>
            <a:picLocks noChangeAspect="1"/>
          </p:cNvPicPr>
          <p:nvPr/>
        </p:nvPicPr>
        <p:blipFill>
          <a:blip r:embed="rId2"/>
          <a:stretch>
            <a:fillRect/>
          </a:stretch>
        </p:blipFill>
        <p:spPr>
          <a:xfrm>
            <a:off x="3903785" y="2138502"/>
            <a:ext cx="4799714" cy="4051283"/>
          </a:xfrm>
          <a:prstGeom prst="rect">
            <a:avLst/>
          </a:prstGeom>
        </p:spPr>
      </p:pic>
    </p:spTree>
    <p:extLst>
      <p:ext uri="{BB962C8B-B14F-4D97-AF65-F5344CB8AC3E}">
        <p14:creationId xmlns:p14="http://schemas.microsoft.com/office/powerpoint/2010/main" val="11832399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¿Cómo funcionan en general?</a:t>
            </a:r>
            <a:endParaRPr lang="en-US" dirty="0"/>
          </a:p>
        </p:txBody>
      </p:sp>
      <p:sp>
        <p:nvSpPr>
          <p:cNvPr id="3" name="Content Placeholder 2"/>
          <p:cNvSpPr>
            <a:spLocks noGrp="1"/>
          </p:cNvSpPr>
          <p:nvPr>
            <p:ph idx="1"/>
          </p:nvPr>
        </p:nvSpPr>
        <p:spPr/>
        <p:txBody>
          <a:bodyPr/>
          <a:lstStyle/>
          <a:p>
            <a:r>
              <a:rPr lang="es-ES" dirty="0" smtClean="0"/>
              <a:t>Las aplicaciones web móviles funcionan similares a una web común</a:t>
            </a:r>
          </a:p>
          <a:p>
            <a:endParaRPr lang="es-ES" dirty="0" smtClean="0"/>
          </a:p>
          <a:p>
            <a:r>
              <a:rPr lang="es-ES" dirty="0" smtClean="0"/>
              <a:t>Las aplicaciones que se instalan en el dispositivo, dependiendo de su complejidad, tiene una arquitectura cliente servidor. Donde el cliente (el dispositivo usando la aplicación) realiza pedidos de información al servidor, este los devuelve y la aplicación los presenta al usuario.</a:t>
            </a:r>
            <a:endParaRPr lang="en-US" dirty="0"/>
          </a:p>
        </p:txBody>
      </p:sp>
    </p:spTree>
    <p:extLst>
      <p:ext uri="{BB962C8B-B14F-4D97-AF65-F5344CB8AC3E}">
        <p14:creationId xmlns:p14="http://schemas.microsoft.com/office/powerpoint/2010/main" val="198299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Algunos ejemplos …</a:t>
            </a:r>
            <a:endParaRPr lang="en-US" dirty="0"/>
          </a:p>
        </p:txBody>
      </p:sp>
      <p:sp>
        <p:nvSpPr>
          <p:cNvPr id="3" name="Content Placeholder 2"/>
          <p:cNvSpPr>
            <a:spLocks noGrp="1"/>
          </p:cNvSpPr>
          <p:nvPr>
            <p:ph idx="1"/>
          </p:nvPr>
        </p:nvSpPr>
        <p:spPr/>
        <p:txBody>
          <a:bodyPr/>
          <a:lstStyle/>
          <a:p>
            <a:r>
              <a:rPr lang="es-ES" dirty="0" smtClean="0"/>
              <a:t>Nativas: Calculadora de  Android (no tiene arquitectura cliente servidor), </a:t>
            </a:r>
            <a:r>
              <a:rPr lang="es-ES" dirty="0" err="1" smtClean="0"/>
              <a:t>Whatsapp</a:t>
            </a:r>
            <a:r>
              <a:rPr lang="es-ES" dirty="0"/>
              <a:t> </a:t>
            </a:r>
            <a:r>
              <a:rPr lang="es-ES" dirty="0" smtClean="0"/>
              <a:t>(tiene arquitectura cliente servidor)</a:t>
            </a:r>
          </a:p>
          <a:p>
            <a:pPr marL="0" indent="0">
              <a:buNone/>
            </a:pPr>
            <a:endParaRPr lang="es-ES" dirty="0" smtClean="0"/>
          </a:p>
          <a:p>
            <a:pPr marL="0" indent="0">
              <a:buNone/>
            </a:pPr>
            <a:endParaRPr lang="es-ES" dirty="0"/>
          </a:p>
          <a:p>
            <a:r>
              <a:rPr lang="es-ES" dirty="0" smtClean="0"/>
              <a:t>Web </a:t>
            </a:r>
            <a:r>
              <a:rPr lang="es-ES" dirty="0" err="1" smtClean="0"/>
              <a:t>responsive</a:t>
            </a:r>
            <a:r>
              <a:rPr lang="es-ES" dirty="0" smtClean="0"/>
              <a:t>: Web de twitter.</a:t>
            </a:r>
            <a:endParaRPr lang="en-US" dirty="0"/>
          </a:p>
        </p:txBody>
      </p:sp>
    </p:spTree>
    <p:extLst>
      <p:ext uri="{BB962C8B-B14F-4D97-AF65-F5344CB8AC3E}">
        <p14:creationId xmlns:p14="http://schemas.microsoft.com/office/powerpoint/2010/main" val="6871800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TIPOS DE APLICACIONES COMUNES</a:t>
            </a:r>
            <a:endParaRPr lang="en-US" dirty="0"/>
          </a:p>
        </p:txBody>
      </p:sp>
      <p:sp>
        <p:nvSpPr>
          <p:cNvPr id="3" name="Content Placeholder 2"/>
          <p:cNvSpPr>
            <a:spLocks noGrp="1"/>
          </p:cNvSpPr>
          <p:nvPr>
            <p:ph idx="1"/>
          </p:nvPr>
        </p:nvSpPr>
        <p:spPr/>
        <p:txBody>
          <a:bodyPr/>
          <a:lstStyle/>
          <a:p>
            <a:endParaRPr lang="es-ES" dirty="0" smtClean="0"/>
          </a:p>
          <a:p>
            <a:r>
              <a:rPr lang="es-ES" dirty="0" smtClean="0"/>
              <a:t>De escritorio</a:t>
            </a:r>
            <a:endParaRPr lang="es-ES" dirty="0"/>
          </a:p>
          <a:p>
            <a:r>
              <a:rPr lang="es-ES" dirty="0" smtClean="0"/>
              <a:t>Web</a:t>
            </a:r>
          </a:p>
          <a:p>
            <a:r>
              <a:rPr lang="es-ES" dirty="0" smtClean="0"/>
              <a:t>Móviles</a:t>
            </a:r>
            <a:endParaRPr lang="en-US" dirty="0"/>
          </a:p>
        </p:txBody>
      </p:sp>
    </p:spTree>
    <p:extLst>
      <p:ext uri="{BB962C8B-B14F-4D97-AF65-F5344CB8AC3E}">
        <p14:creationId xmlns:p14="http://schemas.microsoft.com/office/powerpoint/2010/main" val="3505725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Para pensar…</a:t>
            </a:r>
            <a:endParaRPr lang="en-US" dirty="0"/>
          </a:p>
        </p:txBody>
      </p:sp>
      <p:sp>
        <p:nvSpPr>
          <p:cNvPr id="3" name="Content Placeholder 2"/>
          <p:cNvSpPr>
            <a:spLocks noGrp="1"/>
          </p:cNvSpPr>
          <p:nvPr>
            <p:ph idx="1"/>
          </p:nvPr>
        </p:nvSpPr>
        <p:spPr/>
        <p:txBody>
          <a:bodyPr/>
          <a:lstStyle/>
          <a:p>
            <a:r>
              <a:rPr lang="es-ES" dirty="0" smtClean="0"/>
              <a:t>¿Por qué cuando estamos sin conexión a internet podemos ver nuestras conversaciones de </a:t>
            </a:r>
            <a:r>
              <a:rPr lang="es-ES" dirty="0" err="1" smtClean="0"/>
              <a:t>Whatsapp</a:t>
            </a:r>
            <a:r>
              <a:rPr lang="es-ES" dirty="0" smtClean="0"/>
              <a:t> si no hay comunicación cliente servidor?</a:t>
            </a:r>
            <a:endParaRPr lang="en-US" dirty="0"/>
          </a:p>
        </p:txBody>
      </p:sp>
      <p:pic>
        <p:nvPicPr>
          <p:cNvPr id="4" name="Picture 3"/>
          <p:cNvPicPr>
            <a:picLocks noChangeAspect="1"/>
          </p:cNvPicPr>
          <p:nvPr/>
        </p:nvPicPr>
        <p:blipFill>
          <a:blip r:embed="rId2"/>
          <a:stretch>
            <a:fillRect/>
          </a:stretch>
        </p:blipFill>
        <p:spPr>
          <a:xfrm>
            <a:off x="4795837" y="3325690"/>
            <a:ext cx="2828925" cy="2686050"/>
          </a:xfrm>
          <a:prstGeom prst="rect">
            <a:avLst/>
          </a:prstGeom>
        </p:spPr>
      </p:pic>
    </p:spTree>
    <p:extLst>
      <p:ext uri="{BB962C8B-B14F-4D97-AF65-F5344CB8AC3E}">
        <p14:creationId xmlns:p14="http://schemas.microsoft.com/office/powerpoint/2010/main" val="3941770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Momento de pensar nuestras propias aplicaciones…</a:t>
            </a:r>
            <a:endParaRPr lang="en-US" dirty="0"/>
          </a:p>
        </p:txBody>
      </p:sp>
      <p:sp>
        <p:nvSpPr>
          <p:cNvPr id="3" name="Content Placeholder 2"/>
          <p:cNvSpPr>
            <a:spLocks noGrp="1"/>
          </p:cNvSpPr>
          <p:nvPr>
            <p:ph idx="1"/>
          </p:nvPr>
        </p:nvSpPr>
        <p:spPr/>
        <p:txBody>
          <a:bodyPr/>
          <a:lstStyle/>
          <a:p>
            <a:r>
              <a:rPr lang="es-ES" dirty="0" smtClean="0"/>
              <a:t>Elegir un problema o necesidad que vean en la actualidad. </a:t>
            </a:r>
            <a:endParaRPr lang="es-ES" dirty="0"/>
          </a:p>
          <a:p>
            <a:r>
              <a:rPr lang="es-ES" dirty="0" smtClean="0"/>
              <a:t>Proponer una aplicación. </a:t>
            </a:r>
          </a:p>
          <a:p>
            <a:r>
              <a:rPr lang="es-ES" dirty="0" smtClean="0"/>
              <a:t>Investigar </a:t>
            </a:r>
            <a:r>
              <a:rPr lang="es-ES" dirty="0"/>
              <a:t>si ya hay algo en el mercado que lo resuelva y si lo hay en que se diferencia su aplicación</a:t>
            </a:r>
            <a:r>
              <a:rPr lang="es-ES" dirty="0" smtClean="0"/>
              <a:t>.</a:t>
            </a:r>
          </a:p>
          <a:p>
            <a:r>
              <a:rPr lang="es-ES" dirty="0" smtClean="0"/>
              <a:t>Pensando en lo que aprendimos. Pensar que tipo de aplicación sería.</a:t>
            </a:r>
            <a:endParaRPr lang="es-ES" dirty="0"/>
          </a:p>
          <a:p>
            <a:endParaRPr lang="en-US" dirty="0"/>
          </a:p>
        </p:txBody>
      </p:sp>
    </p:spTree>
    <p:extLst>
      <p:ext uri="{BB962C8B-B14F-4D97-AF65-F5344CB8AC3E}">
        <p14:creationId xmlns:p14="http://schemas.microsoft.com/office/powerpoint/2010/main" val="1391258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Aplicaciones de escritorio</a:t>
            </a:r>
            <a:endParaRPr lang="en-US" dirty="0"/>
          </a:p>
        </p:txBody>
      </p:sp>
      <p:sp>
        <p:nvSpPr>
          <p:cNvPr id="3" name="Content Placeholder 2"/>
          <p:cNvSpPr>
            <a:spLocks noGrp="1"/>
          </p:cNvSpPr>
          <p:nvPr>
            <p:ph idx="1"/>
          </p:nvPr>
        </p:nvSpPr>
        <p:spPr/>
        <p:txBody>
          <a:bodyPr>
            <a:normAutofit lnSpcReduction="10000"/>
          </a:bodyPr>
          <a:lstStyle/>
          <a:p>
            <a:r>
              <a:rPr lang="es-ES" dirty="0" smtClean="0"/>
              <a:t>Son aplicaciones que se instalan sobre el sistema operativo de la computadora. </a:t>
            </a:r>
          </a:p>
          <a:p>
            <a:endParaRPr lang="es-ES" dirty="0" smtClean="0"/>
          </a:p>
          <a:p>
            <a:r>
              <a:rPr lang="es-ES" dirty="0" smtClean="0"/>
              <a:t>Por lo general no necesitan conexión a internet para su funcionamiento.</a:t>
            </a:r>
          </a:p>
          <a:p>
            <a:endParaRPr lang="es-ES" dirty="0"/>
          </a:p>
          <a:p>
            <a:r>
              <a:rPr lang="es-ES" dirty="0" smtClean="0"/>
              <a:t>Una de sus principales ventajas es que suelen ser mas rápidas ya que no necesitan conexión a un servidor</a:t>
            </a:r>
          </a:p>
          <a:p>
            <a:endParaRPr lang="es-ES" dirty="0" smtClean="0"/>
          </a:p>
        </p:txBody>
      </p:sp>
    </p:spTree>
    <p:extLst>
      <p:ext uri="{BB962C8B-B14F-4D97-AF65-F5344CB8AC3E}">
        <p14:creationId xmlns:p14="http://schemas.microsoft.com/office/powerpoint/2010/main" val="123550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Algunas desventajas</a:t>
            </a:r>
            <a:endParaRPr lang="en-US" dirty="0"/>
          </a:p>
        </p:txBody>
      </p:sp>
      <p:sp>
        <p:nvSpPr>
          <p:cNvPr id="3" name="Content Placeholder 2"/>
          <p:cNvSpPr>
            <a:spLocks noGrp="1"/>
          </p:cNvSpPr>
          <p:nvPr>
            <p:ph idx="1"/>
          </p:nvPr>
        </p:nvSpPr>
        <p:spPr/>
        <p:txBody>
          <a:bodyPr/>
          <a:lstStyle/>
          <a:p>
            <a:r>
              <a:rPr lang="es-ES" dirty="0" smtClean="0"/>
              <a:t>Necesitan ser instaladas en la computadora a utilizar</a:t>
            </a:r>
          </a:p>
          <a:p>
            <a:endParaRPr lang="es-ES" dirty="0"/>
          </a:p>
          <a:p>
            <a:r>
              <a:rPr lang="es-ES" dirty="0" smtClean="0"/>
              <a:t>Dependiendo de su programación por lo general no son multiplataforma </a:t>
            </a:r>
            <a:r>
              <a:rPr lang="en-US" dirty="0" smtClean="0"/>
              <a:t>(no </a:t>
            </a:r>
            <a:r>
              <a:rPr lang="en-US" dirty="0" err="1" smtClean="0"/>
              <a:t>corren</a:t>
            </a:r>
            <a:r>
              <a:rPr lang="en-US" dirty="0" smtClean="0"/>
              <a:t> </a:t>
            </a:r>
            <a:r>
              <a:rPr lang="en-US" dirty="0" err="1" smtClean="0"/>
              <a:t>sobre</a:t>
            </a:r>
            <a:r>
              <a:rPr lang="en-US" dirty="0" smtClean="0"/>
              <a:t> </a:t>
            </a:r>
            <a:r>
              <a:rPr lang="en-US" dirty="0" err="1" smtClean="0"/>
              <a:t>varios</a:t>
            </a:r>
            <a:r>
              <a:rPr lang="en-US" dirty="0" smtClean="0"/>
              <a:t> </a:t>
            </a:r>
            <a:r>
              <a:rPr lang="en-US" dirty="0" err="1" smtClean="0"/>
              <a:t>sistemas</a:t>
            </a:r>
            <a:r>
              <a:rPr lang="en-US" dirty="0" smtClean="0"/>
              <a:t> </a:t>
            </a:r>
            <a:r>
              <a:rPr lang="en-US" dirty="0" err="1" smtClean="0"/>
              <a:t>operativos</a:t>
            </a:r>
            <a:r>
              <a:rPr lang="en-US" dirty="0" smtClean="0"/>
              <a:t>).</a:t>
            </a:r>
          </a:p>
          <a:p>
            <a:endParaRPr lang="en-US" dirty="0"/>
          </a:p>
          <a:p>
            <a:r>
              <a:rPr lang="en-US" dirty="0" err="1" smtClean="0"/>
              <a:t>Cada</a:t>
            </a:r>
            <a:r>
              <a:rPr lang="en-US" dirty="0" smtClean="0"/>
              <a:t> </a:t>
            </a:r>
            <a:r>
              <a:rPr lang="en-US" dirty="0" err="1" smtClean="0"/>
              <a:t>actualzaci</a:t>
            </a:r>
            <a:r>
              <a:rPr lang="es-ES" dirty="0" err="1" smtClean="0"/>
              <a:t>ón</a:t>
            </a:r>
            <a:r>
              <a:rPr lang="es-ES" dirty="0" smtClean="0"/>
              <a:t> necesita instalación en la computadora.</a:t>
            </a:r>
            <a:endParaRPr lang="en-US" dirty="0" smtClean="0"/>
          </a:p>
          <a:p>
            <a:endParaRPr lang="en-US" dirty="0"/>
          </a:p>
          <a:p>
            <a:endParaRPr lang="en-US" dirty="0"/>
          </a:p>
        </p:txBody>
      </p:sp>
    </p:spTree>
    <p:extLst>
      <p:ext uri="{BB962C8B-B14F-4D97-AF65-F5344CB8AC3E}">
        <p14:creationId xmlns:p14="http://schemas.microsoft.com/office/powerpoint/2010/main" val="2612299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Ejemplos …</a:t>
            </a:r>
            <a:endParaRPr lang="en-US" dirty="0"/>
          </a:p>
        </p:txBody>
      </p:sp>
      <p:pic>
        <p:nvPicPr>
          <p:cNvPr id="4" name="Picture 3"/>
          <p:cNvPicPr>
            <a:picLocks noChangeAspect="1"/>
          </p:cNvPicPr>
          <p:nvPr/>
        </p:nvPicPr>
        <p:blipFill>
          <a:blip r:embed="rId2"/>
          <a:stretch>
            <a:fillRect/>
          </a:stretch>
        </p:blipFill>
        <p:spPr>
          <a:xfrm>
            <a:off x="1168400" y="2513428"/>
            <a:ext cx="2275840" cy="2363372"/>
          </a:xfrm>
          <a:prstGeom prst="rect">
            <a:avLst/>
          </a:prstGeom>
        </p:spPr>
      </p:pic>
      <p:pic>
        <p:nvPicPr>
          <p:cNvPr id="5" name="Picture 4"/>
          <p:cNvPicPr>
            <a:picLocks noChangeAspect="1"/>
          </p:cNvPicPr>
          <p:nvPr/>
        </p:nvPicPr>
        <p:blipFill>
          <a:blip r:embed="rId3"/>
          <a:stretch>
            <a:fillRect/>
          </a:stretch>
        </p:blipFill>
        <p:spPr>
          <a:xfrm>
            <a:off x="3444240" y="2513428"/>
            <a:ext cx="3966527" cy="3644546"/>
          </a:xfrm>
          <a:prstGeom prst="rect">
            <a:avLst/>
          </a:prstGeom>
        </p:spPr>
      </p:pic>
      <p:pic>
        <p:nvPicPr>
          <p:cNvPr id="6" name="Picture 5"/>
          <p:cNvPicPr>
            <a:picLocks noChangeAspect="1"/>
          </p:cNvPicPr>
          <p:nvPr/>
        </p:nvPicPr>
        <p:blipFill>
          <a:blip r:embed="rId4"/>
          <a:stretch>
            <a:fillRect/>
          </a:stretch>
        </p:blipFill>
        <p:spPr>
          <a:xfrm>
            <a:off x="7410767" y="2472294"/>
            <a:ext cx="3192758" cy="1883727"/>
          </a:xfrm>
          <a:prstGeom prst="rect">
            <a:avLst/>
          </a:prstGeom>
        </p:spPr>
      </p:pic>
    </p:spTree>
    <p:extLst>
      <p:ext uri="{BB962C8B-B14F-4D97-AF65-F5344CB8AC3E}">
        <p14:creationId xmlns:p14="http://schemas.microsoft.com/office/powerpoint/2010/main" val="3667392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Aplicaciones web</a:t>
            </a:r>
            <a:endParaRPr lang="en-US" dirty="0"/>
          </a:p>
        </p:txBody>
      </p:sp>
      <p:sp>
        <p:nvSpPr>
          <p:cNvPr id="3" name="Content Placeholder 2"/>
          <p:cNvSpPr>
            <a:spLocks noGrp="1"/>
          </p:cNvSpPr>
          <p:nvPr>
            <p:ph idx="1"/>
          </p:nvPr>
        </p:nvSpPr>
        <p:spPr>
          <a:xfrm>
            <a:off x="1295401" y="2763520"/>
            <a:ext cx="6883399" cy="3112348"/>
          </a:xfrm>
        </p:spPr>
        <p:txBody>
          <a:bodyPr/>
          <a:lstStyle/>
          <a:p>
            <a:r>
              <a:rPr lang="es-ES" dirty="0" smtClean="0"/>
              <a:t>Las aplicaciones web son </a:t>
            </a:r>
            <a:r>
              <a:rPr lang="es-ES" dirty="0"/>
              <a:t>un tipo de software que se codifica en un lenguaje soportado por los navegadores web y cuya ejecución es llevada a cabo por el navegador</a:t>
            </a:r>
            <a:endParaRPr lang="en-US" dirty="0"/>
          </a:p>
        </p:txBody>
      </p:sp>
      <p:pic>
        <p:nvPicPr>
          <p:cNvPr id="4" name="Picture 3"/>
          <p:cNvPicPr>
            <a:picLocks noChangeAspect="1"/>
          </p:cNvPicPr>
          <p:nvPr/>
        </p:nvPicPr>
        <p:blipFill>
          <a:blip r:embed="rId2"/>
          <a:stretch>
            <a:fillRect/>
          </a:stretch>
        </p:blipFill>
        <p:spPr>
          <a:xfrm>
            <a:off x="8077200" y="2655148"/>
            <a:ext cx="3469502" cy="3220720"/>
          </a:xfrm>
          <a:prstGeom prst="rect">
            <a:avLst/>
          </a:prstGeom>
        </p:spPr>
      </p:pic>
    </p:spTree>
    <p:extLst>
      <p:ext uri="{BB962C8B-B14F-4D97-AF65-F5344CB8AC3E}">
        <p14:creationId xmlns:p14="http://schemas.microsoft.com/office/powerpoint/2010/main" val="15160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Navegador</a:t>
            </a:r>
            <a:endParaRPr lang="en-US" dirty="0"/>
          </a:p>
        </p:txBody>
      </p:sp>
      <p:sp>
        <p:nvSpPr>
          <p:cNvPr id="3" name="Content Placeholder 2"/>
          <p:cNvSpPr>
            <a:spLocks noGrp="1"/>
          </p:cNvSpPr>
          <p:nvPr>
            <p:ph idx="1"/>
          </p:nvPr>
        </p:nvSpPr>
        <p:spPr/>
        <p:txBody>
          <a:bodyPr/>
          <a:lstStyle/>
          <a:p>
            <a:r>
              <a:rPr lang="es-ES" dirty="0" smtClean="0"/>
              <a:t>Es una aplicación </a:t>
            </a:r>
            <a:r>
              <a:rPr lang="es-ES" dirty="0"/>
              <a:t>o programa que permite el acceso a la </a:t>
            </a:r>
            <a:r>
              <a:rPr lang="es-ES" b="1" dirty="0"/>
              <a:t>Web</a:t>
            </a:r>
            <a:r>
              <a:rPr lang="es-ES" dirty="0"/>
              <a:t>, interpretando la información de distintos tipos de archivos y sitios </a:t>
            </a:r>
            <a:r>
              <a:rPr lang="es-ES" b="1" dirty="0"/>
              <a:t>web</a:t>
            </a:r>
            <a:r>
              <a:rPr lang="es-ES" dirty="0"/>
              <a:t> para que estos puedan ser visualizados</a:t>
            </a:r>
            <a:r>
              <a:rPr lang="es-ES" dirty="0" smtClean="0"/>
              <a:t>.</a:t>
            </a:r>
          </a:p>
          <a:p>
            <a:endParaRPr lang="es-ES" dirty="0"/>
          </a:p>
          <a:p>
            <a:r>
              <a:rPr lang="es-ES" dirty="0" smtClean="0"/>
              <a:t>Lo principales archivos que comprende el navegador son HTML y </a:t>
            </a:r>
            <a:r>
              <a:rPr lang="es-ES" dirty="0" err="1" smtClean="0"/>
              <a:t>javascript</a:t>
            </a:r>
            <a:endParaRPr lang="en-US" dirty="0"/>
          </a:p>
        </p:txBody>
      </p:sp>
    </p:spTree>
    <p:extLst>
      <p:ext uri="{BB962C8B-B14F-4D97-AF65-F5344CB8AC3E}">
        <p14:creationId xmlns:p14="http://schemas.microsoft.com/office/powerpoint/2010/main" val="163495201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4231</TotalTime>
  <Words>879</Words>
  <Application>Microsoft Office PowerPoint</Application>
  <PresentationFormat>Widescreen</PresentationFormat>
  <Paragraphs>122</Paragraphs>
  <Slides>41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Garamond</vt:lpstr>
      <vt:lpstr>Organic</vt:lpstr>
      <vt:lpstr>TALLER DE INFORMÁTICA Y PROGRAMACIÓN</vt:lpstr>
      <vt:lpstr>APLICACIONES</vt:lpstr>
      <vt:lpstr>¿Que es una aplicación?</vt:lpstr>
      <vt:lpstr>TIPOS DE APLICACIONES COMUNES</vt:lpstr>
      <vt:lpstr>Aplicaciones de escritorio</vt:lpstr>
      <vt:lpstr>Algunas desventajas</vt:lpstr>
      <vt:lpstr>Ejemplos …</vt:lpstr>
      <vt:lpstr>Aplicaciones web</vt:lpstr>
      <vt:lpstr>Navegador</vt:lpstr>
      <vt:lpstr>HTML</vt:lpstr>
      <vt:lpstr>   JAVASCRIPT</vt:lpstr>
      <vt:lpstr>Hagamos una pagina web!</vt:lpstr>
      <vt:lpstr>Ejemplo</vt:lpstr>
      <vt:lpstr>PowerPoint Presentation</vt:lpstr>
      <vt:lpstr>ACABAMOS DE CREAR UNA PÁGINA!!!!</vt:lpstr>
      <vt:lpstr>Funcionamiento de las web en general</vt:lpstr>
      <vt:lpstr>Arquitectura cliente servidor</vt:lpstr>
      <vt:lpstr>Veamos un ejemplo en una página desconocida</vt:lpstr>
      <vt:lpstr>Experimentemos….</vt:lpstr>
      <vt:lpstr>PowerPoint Presentation</vt:lpstr>
      <vt:lpstr>Funcionamiento de las web en general</vt:lpstr>
      <vt:lpstr>Aquí vemos como no comunicamos con el servidor y el servidor responde con el HTML</vt:lpstr>
      <vt:lpstr>Veamos la pestaña de Elements…</vt:lpstr>
      <vt:lpstr>ESTAMOS VIENDO EL HTML DE LA PAGINA PRINCIPAL DE GOOGLE!</vt:lpstr>
      <vt:lpstr>Haciendo una búsqueda..</vt:lpstr>
      <vt:lpstr>Observemos la comunicación con el servidor</vt:lpstr>
      <vt:lpstr>Lo que sucedió…</vt:lpstr>
      <vt:lpstr>Para aprender un poco más sobre desarrollo web..</vt:lpstr>
      <vt:lpstr>Aplicaciones Móviles</vt:lpstr>
      <vt:lpstr>Aplicaciones Móviles</vt:lpstr>
      <vt:lpstr>Tipos de aplicaciones móviles</vt:lpstr>
      <vt:lpstr>Aplicaciones nativas</vt:lpstr>
      <vt:lpstr>Aplicaciones Híbridas</vt:lpstr>
      <vt:lpstr>Web responsive</vt:lpstr>
      <vt:lpstr>PowerPoint Presentation</vt:lpstr>
      <vt:lpstr>Comparación</vt:lpstr>
      <vt:lpstr>¿Cómo funcionan en general?</vt:lpstr>
      <vt:lpstr>¿Cómo funcionan en general?</vt:lpstr>
      <vt:lpstr>Algunos ejemplos …</vt:lpstr>
      <vt:lpstr>Para pensar…</vt:lpstr>
      <vt:lpstr>Momento de pensar nuestras propias aplicaciones…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DE INFORMÁTICA Y PROGRAMACIÓN</dc:title>
  <dc:creator>Jonathan Scanio</dc:creator>
  <cp:lastModifiedBy>Jonathan Scanio</cp:lastModifiedBy>
  <cp:revision>64</cp:revision>
  <dcterms:created xsi:type="dcterms:W3CDTF">2019-03-16T22:29:33Z</dcterms:created>
  <dcterms:modified xsi:type="dcterms:W3CDTF">2019-04-08T19:22:41Z</dcterms:modified>
</cp:coreProperties>
</file>